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8"/>
  </p:notesMasterIdLst>
  <p:sldIdLst>
    <p:sldId id="273" r:id="rId2"/>
    <p:sldId id="285" r:id="rId3"/>
    <p:sldId id="293" r:id="rId4"/>
    <p:sldId id="288" r:id="rId5"/>
    <p:sldId id="290" r:id="rId6"/>
    <p:sldId id="292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7734"/>
    <a:srgbClr val="CD1A1C"/>
    <a:srgbClr val="E3E2E2"/>
    <a:srgbClr val="1D4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63" autoAdjust="0"/>
    <p:restoredTop sz="94674" autoAdjust="0"/>
  </p:normalViewPr>
  <p:slideViewPr>
    <p:cSldViewPr snapToGrid="0">
      <p:cViewPr varScale="1">
        <p:scale>
          <a:sx n="62" d="100"/>
          <a:sy n="62" d="100"/>
        </p:scale>
        <p:origin x="936" y="5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0B892-B6C1-4C88-8BCD-E4232B9FC977}" type="datetimeFigureOut">
              <a:rPr lang="it-IT" smtClean="0"/>
              <a:pPr/>
              <a:t>06/06/2022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36D79-8588-4CBE-BA34-A8341DD212D6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269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36D79-8588-4CBE-BA34-A8341DD212D6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0537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D9BD-DA79-4170-A40D-49E9DCC28A28}" type="datetimeFigureOut">
              <a:rPr lang="it-IT" smtClean="0"/>
              <a:pPr/>
              <a:t>06/06/2022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26BC-B4D8-45DE-98E9-289CA3D944C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90643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D9BD-DA79-4170-A40D-49E9DCC28A28}" type="datetimeFigureOut">
              <a:rPr lang="it-IT" smtClean="0"/>
              <a:pPr/>
              <a:t>06/06/2022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26BC-B4D8-45DE-98E9-289CA3D944C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77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D9BD-DA79-4170-A40D-49E9DCC28A28}" type="datetimeFigureOut">
              <a:rPr lang="it-IT" smtClean="0"/>
              <a:pPr/>
              <a:t>06/06/2022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26BC-B4D8-45DE-98E9-289CA3D944C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1329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42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ภาพ 21"/>
          <p:cNvSpPr>
            <a:spLocks noGrp="1"/>
          </p:cNvSpPr>
          <p:nvPr>
            <p:ph type="pic" sz="quarter" idx="10"/>
          </p:nvPr>
        </p:nvSpPr>
        <p:spPr>
          <a:xfrm>
            <a:off x="6210583" y="59213"/>
            <a:ext cx="2957895" cy="2667561"/>
          </a:xfrm>
          <a:prstGeom prst="triangle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3" name="ตัวแทนรูปภาพ 21"/>
          <p:cNvSpPr>
            <a:spLocks noGrp="1"/>
          </p:cNvSpPr>
          <p:nvPr>
            <p:ph type="pic" sz="quarter" idx="11"/>
          </p:nvPr>
        </p:nvSpPr>
        <p:spPr>
          <a:xfrm>
            <a:off x="4644609" y="0"/>
            <a:ext cx="2944689" cy="2687321"/>
          </a:xfrm>
          <a:custGeom>
            <a:avLst/>
            <a:gdLst>
              <a:gd name="connsiteX0" fmla="*/ 0 w 15171208"/>
              <a:gd name="connsiteY0" fmla="*/ 13716000 h 13716000"/>
              <a:gd name="connsiteX1" fmla="*/ 7585604 w 15171208"/>
              <a:gd name="connsiteY1" fmla="*/ 0 h 13716000"/>
              <a:gd name="connsiteX2" fmla="*/ 15171208 w 15171208"/>
              <a:gd name="connsiteY2" fmla="*/ 13716000 h 13716000"/>
              <a:gd name="connsiteX3" fmla="*/ 0 w 15171208"/>
              <a:gd name="connsiteY3" fmla="*/ 13716000 h 13716000"/>
              <a:gd name="connsiteX0" fmla="*/ 0 w 15171208"/>
              <a:gd name="connsiteY0" fmla="*/ 13716000 h 13716000"/>
              <a:gd name="connsiteX1" fmla="*/ 7585604 w 15171208"/>
              <a:gd name="connsiteY1" fmla="*/ 0 h 13716000"/>
              <a:gd name="connsiteX2" fmla="*/ 15171208 w 15171208"/>
              <a:gd name="connsiteY2" fmla="*/ 13716000 h 13716000"/>
              <a:gd name="connsiteX3" fmla="*/ 7463896 w 15171208"/>
              <a:gd name="connsiteY3" fmla="*/ 13682134 h 13716000"/>
              <a:gd name="connsiteX4" fmla="*/ 0 w 15171208"/>
              <a:gd name="connsiteY4" fmla="*/ 13716000 h 13716000"/>
              <a:gd name="connsiteX0" fmla="*/ 0 w 15577608"/>
              <a:gd name="connsiteY0" fmla="*/ 13716000 h 13716000"/>
              <a:gd name="connsiteX1" fmla="*/ 7585604 w 15577608"/>
              <a:gd name="connsiteY1" fmla="*/ 0 h 13716000"/>
              <a:gd name="connsiteX2" fmla="*/ 15577608 w 15577608"/>
              <a:gd name="connsiteY2" fmla="*/ 67734 h 13716000"/>
              <a:gd name="connsiteX3" fmla="*/ 7463896 w 15577608"/>
              <a:gd name="connsiteY3" fmla="*/ 13682134 h 13716000"/>
              <a:gd name="connsiteX4" fmla="*/ 0 w 15577608"/>
              <a:gd name="connsiteY4" fmla="*/ 13716000 h 13716000"/>
              <a:gd name="connsiteX0" fmla="*/ 0 w 15306675"/>
              <a:gd name="connsiteY0" fmla="*/ 0 h 13682134"/>
              <a:gd name="connsiteX1" fmla="*/ 7314671 w 15306675"/>
              <a:gd name="connsiteY1" fmla="*/ 0 h 13682134"/>
              <a:gd name="connsiteX2" fmla="*/ 15306675 w 15306675"/>
              <a:gd name="connsiteY2" fmla="*/ 67734 h 13682134"/>
              <a:gd name="connsiteX3" fmla="*/ 7192963 w 15306675"/>
              <a:gd name="connsiteY3" fmla="*/ 13682134 h 13682134"/>
              <a:gd name="connsiteX4" fmla="*/ 0 w 15306675"/>
              <a:gd name="connsiteY4" fmla="*/ 0 h 13682134"/>
              <a:gd name="connsiteX0" fmla="*/ 0 w 15306675"/>
              <a:gd name="connsiteY0" fmla="*/ 0 h 14020800"/>
              <a:gd name="connsiteX1" fmla="*/ 7314671 w 15306675"/>
              <a:gd name="connsiteY1" fmla="*/ 0 h 14020800"/>
              <a:gd name="connsiteX2" fmla="*/ 15306675 w 15306675"/>
              <a:gd name="connsiteY2" fmla="*/ 67734 h 14020800"/>
              <a:gd name="connsiteX3" fmla="*/ 7531630 w 15306675"/>
              <a:gd name="connsiteY3" fmla="*/ 14020800 h 14020800"/>
              <a:gd name="connsiteX4" fmla="*/ 0 w 15306675"/>
              <a:gd name="connsiteY4" fmla="*/ 0 h 14020800"/>
              <a:gd name="connsiteX0" fmla="*/ 0 w 15103475"/>
              <a:gd name="connsiteY0" fmla="*/ 101600 h 14020800"/>
              <a:gd name="connsiteX1" fmla="*/ 7111471 w 15103475"/>
              <a:gd name="connsiteY1" fmla="*/ 0 h 14020800"/>
              <a:gd name="connsiteX2" fmla="*/ 15103475 w 15103475"/>
              <a:gd name="connsiteY2" fmla="*/ 67734 h 14020800"/>
              <a:gd name="connsiteX3" fmla="*/ 7328430 w 15103475"/>
              <a:gd name="connsiteY3" fmla="*/ 14020800 h 14020800"/>
              <a:gd name="connsiteX4" fmla="*/ 0 w 15103475"/>
              <a:gd name="connsiteY4" fmla="*/ 101600 h 14020800"/>
              <a:gd name="connsiteX0" fmla="*/ 0 w 15103475"/>
              <a:gd name="connsiteY0" fmla="*/ 101600 h 14020800"/>
              <a:gd name="connsiteX1" fmla="*/ 7111471 w 15103475"/>
              <a:gd name="connsiteY1" fmla="*/ 0 h 14020800"/>
              <a:gd name="connsiteX2" fmla="*/ 15103475 w 15103475"/>
              <a:gd name="connsiteY2" fmla="*/ 67734 h 14020800"/>
              <a:gd name="connsiteX3" fmla="*/ 7328430 w 15103475"/>
              <a:gd name="connsiteY3" fmla="*/ 14020800 h 14020800"/>
              <a:gd name="connsiteX4" fmla="*/ 0 w 15103475"/>
              <a:gd name="connsiteY4" fmla="*/ 101600 h 14020800"/>
              <a:gd name="connsiteX0" fmla="*/ 0 w 15103475"/>
              <a:gd name="connsiteY0" fmla="*/ 33866 h 13953066"/>
              <a:gd name="connsiteX1" fmla="*/ 7721071 w 15103475"/>
              <a:gd name="connsiteY1" fmla="*/ 6536266 h 13953066"/>
              <a:gd name="connsiteX2" fmla="*/ 15103475 w 15103475"/>
              <a:gd name="connsiteY2" fmla="*/ 0 h 13953066"/>
              <a:gd name="connsiteX3" fmla="*/ 7328430 w 15103475"/>
              <a:gd name="connsiteY3" fmla="*/ 13953066 h 13953066"/>
              <a:gd name="connsiteX4" fmla="*/ 0 w 15103475"/>
              <a:gd name="connsiteY4" fmla="*/ 33866 h 13953066"/>
              <a:gd name="connsiteX0" fmla="*/ 0 w 15103475"/>
              <a:gd name="connsiteY0" fmla="*/ 33866 h 13953066"/>
              <a:gd name="connsiteX1" fmla="*/ 7314671 w 15103475"/>
              <a:gd name="connsiteY1" fmla="*/ 33866 h 13953066"/>
              <a:gd name="connsiteX2" fmla="*/ 15103475 w 15103475"/>
              <a:gd name="connsiteY2" fmla="*/ 0 h 13953066"/>
              <a:gd name="connsiteX3" fmla="*/ 7328430 w 15103475"/>
              <a:gd name="connsiteY3" fmla="*/ 13953066 h 13953066"/>
              <a:gd name="connsiteX4" fmla="*/ 0 w 15103475"/>
              <a:gd name="connsiteY4" fmla="*/ 33866 h 13953066"/>
              <a:gd name="connsiteX0" fmla="*/ 0 w 15103475"/>
              <a:gd name="connsiteY0" fmla="*/ 33866 h 13953066"/>
              <a:gd name="connsiteX1" fmla="*/ 15103475 w 15103475"/>
              <a:gd name="connsiteY1" fmla="*/ 0 h 13953066"/>
              <a:gd name="connsiteX2" fmla="*/ 7328430 w 15103475"/>
              <a:gd name="connsiteY2" fmla="*/ 13953066 h 13953066"/>
              <a:gd name="connsiteX3" fmla="*/ 0 w 15103475"/>
              <a:gd name="connsiteY3" fmla="*/ 33866 h 13953066"/>
              <a:gd name="connsiteX0" fmla="*/ 0 w 15103475"/>
              <a:gd name="connsiteY0" fmla="*/ 33866 h 13817600"/>
              <a:gd name="connsiteX1" fmla="*/ 15103475 w 15103475"/>
              <a:gd name="connsiteY1" fmla="*/ 0 h 13817600"/>
              <a:gd name="connsiteX2" fmla="*/ 7396164 w 15103475"/>
              <a:gd name="connsiteY2" fmla="*/ 13817600 h 13817600"/>
              <a:gd name="connsiteX3" fmla="*/ 0 w 15103475"/>
              <a:gd name="connsiteY3" fmla="*/ 33866 h 138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03475" h="13817600">
                <a:moveTo>
                  <a:pt x="0" y="33866"/>
                </a:moveTo>
                <a:lnTo>
                  <a:pt x="15103475" y="0"/>
                </a:lnTo>
                <a:lnTo>
                  <a:pt x="7396164" y="13817600"/>
                </a:lnTo>
                <a:lnTo>
                  <a:pt x="0" y="33866"/>
                </a:lnTo>
                <a:close/>
              </a:path>
            </a:pathLst>
          </a:custGeom>
        </p:spPr>
        <p:txBody>
          <a:bodyPr/>
          <a:lstStyle/>
          <a:p>
            <a:endParaRPr lang="th-TH"/>
          </a:p>
        </p:txBody>
      </p:sp>
      <p:sp>
        <p:nvSpPr>
          <p:cNvPr id="4" name="ตัวแทนรูปภาพ 21"/>
          <p:cNvSpPr>
            <a:spLocks noGrp="1"/>
          </p:cNvSpPr>
          <p:nvPr>
            <p:ph type="pic" sz="quarter" idx="12"/>
          </p:nvPr>
        </p:nvSpPr>
        <p:spPr>
          <a:xfrm>
            <a:off x="7050862" y="2911973"/>
            <a:ext cx="4394285" cy="3962961"/>
          </a:xfrm>
          <a:prstGeom prst="triangle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5" name="ตัวแทนรูปภาพ 21"/>
          <p:cNvSpPr>
            <a:spLocks noGrp="1"/>
          </p:cNvSpPr>
          <p:nvPr>
            <p:ph type="pic" sz="quarter" idx="13"/>
          </p:nvPr>
        </p:nvSpPr>
        <p:spPr>
          <a:xfrm>
            <a:off x="6193664" y="2835826"/>
            <a:ext cx="2944689" cy="2687321"/>
          </a:xfrm>
          <a:custGeom>
            <a:avLst/>
            <a:gdLst>
              <a:gd name="connsiteX0" fmla="*/ 0 w 15171208"/>
              <a:gd name="connsiteY0" fmla="*/ 13716000 h 13716000"/>
              <a:gd name="connsiteX1" fmla="*/ 7585604 w 15171208"/>
              <a:gd name="connsiteY1" fmla="*/ 0 h 13716000"/>
              <a:gd name="connsiteX2" fmla="*/ 15171208 w 15171208"/>
              <a:gd name="connsiteY2" fmla="*/ 13716000 h 13716000"/>
              <a:gd name="connsiteX3" fmla="*/ 0 w 15171208"/>
              <a:gd name="connsiteY3" fmla="*/ 13716000 h 13716000"/>
              <a:gd name="connsiteX0" fmla="*/ 0 w 15171208"/>
              <a:gd name="connsiteY0" fmla="*/ 13716000 h 13716000"/>
              <a:gd name="connsiteX1" fmla="*/ 7585604 w 15171208"/>
              <a:gd name="connsiteY1" fmla="*/ 0 h 13716000"/>
              <a:gd name="connsiteX2" fmla="*/ 15171208 w 15171208"/>
              <a:gd name="connsiteY2" fmla="*/ 13716000 h 13716000"/>
              <a:gd name="connsiteX3" fmla="*/ 7463896 w 15171208"/>
              <a:gd name="connsiteY3" fmla="*/ 13682134 h 13716000"/>
              <a:gd name="connsiteX4" fmla="*/ 0 w 15171208"/>
              <a:gd name="connsiteY4" fmla="*/ 13716000 h 13716000"/>
              <a:gd name="connsiteX0" fmla="*/ 0 w 15577608"/>
              <a:gd name="connsiteY0" fmla="*/ 13716000 h 13716000"/>
              <a:gd name="connsiteX1" fmla="*/ 7585604 w 15577608"/>
              <a:gd name="connsiteY1" fmla="*/ 0 h 13716000"/>
              <a:gd name="connsiteX2" fmla="*/ 15577608 w 15577608"/>
              <a:gd name="connsiteY2" fmla="*/ 67734 h 13716000"/>
              <a:gd name="connsiteX3" fmla="*/ 7463896 w 15577608"/>
              <a:gd name="connsiteY3" fmla="*/ 13682134 h 13716000"/>
              <a:gd name="connsiteX4" fmla="*/ 0 w 15577608"/>
              <a:gd name="connsiteY4" fmla="*/ 13716000 h 13716000"/>
              <a:gd name="connsiteX0" fmla="*/ 0 w 15306675"/>
              <a:gd name="connsiteY0" fmla="*/ 0 h 13682134"/>
              <a:gd name="connsiteX1" fmla="*/ 7314671 w 15306675"/>
              <a:gd name="connsiteY1" fmla="*/ 0 h 13682134"/>
              <a:gd name="connsiteX2" fmla="*/ 15306675 w 15306675"/>
              <a:gd name="connsiteY2" fmla="*/ 67734 h 13682134"/>
              <a:gd name="connsiteX3" fmla="*/ 7192963 w 15306675"/>
              <a:gd name="connsiteY3" fmla="*/ 13682134 h 13682134"/>
              <a:gd name="connsiteX4" fmla="*/ 0 w 15306675"/>
              <a:gd name="connsiteY4" fmla="*/ 0 h 13682134"/>
              <a:gd name="connsiteX0" fmla="*/ 0 w 15306675"/>
              <a:gd name="connsiteY0" fmla="*/ 0 h 14020800"/>
              <a:gd name="connsiteX1" fmla="*/ 7314671 w 15306675"/>
              <a:gd name="connsiteY1" fmla="*/ 0 h 14020800"/>
              <a:gd name="connsiteX2" fmla="*/ 15306675 w 15306675"/>
              <a:gd name="connsiteY2" fmla="*/ 67734 h 14020800"/>
              <a:gd name="connsiteX3" fmla="*/ 7531630 w 15306675"/>
              <a:gd name="connsiteY3" fmla="*/ 14020800 h 14020800"/>
              <a:gd name="connsiteX4" fmla="*/ 0 w 15306675"/>
              <a:gd name="connsiteY4" fmla="*/ 0 h 14020800"/>
              <a:gd name="connsiteX0" fmla="*/ 0 w 15103475"/>
              <a:gd name="connsiteY0" fmla="*/ 101600 h 14020800"/>
              <a:gd name="connsiteX1" fmla="*/ 7111471 w 15103475"/>
              <a:gd name="connsiteY1" fmla="*/ 0 h 14020800"/>
              <a:gd name="connsiteX2" fmla="*/ 15103475 w 15103475"/>
              <a:gd name="connsiteY2" fmla="*/ 67734 h 14020800"/>
              <a:gd name="connsiteX3" fmla="*/ 7328430 w 15103475"/>
              <a:gd name="connsiteY3" fmla="*/ 14020800 h 14020800"/>
              <a:gd name="connsiteX4" fmla="*/ 0 w 15103475"/>
              <a:gd name="connsiteY4" fmla="*/ 101600 h 14020800"/>
              <a:gd name="connsiteX0" fmla="*/ 0 w 15103475"/>
              <a:gd name="connsiteY0" fmla="*/ 101600 h 14020800"/>
              <a:gd name="connsiteX1" fmla="*/ 7111471 w 15103475"/>
              <a:gd name="connsiteY1" fmla="*/ 0 h 14020800"/>
              <a:gd name="connsiteX2" fmla="*/ 15103475 w 15103475"/>
              <a:gd name="connsiteY2" fmla="*/ 67734 h 14020800"/>
              <a:gd name="connsiteX3" fmla="*/ 7328430 w 15103475"/>
              <a:gd name="connsiteY3" fmla="*/ 14020800 h 14020800"/>
              <a:gd name="connsiteX4" fmla="*/ 0 w 15103475"/>
              <a:gd name="connsiteY4" fmla="*/ 101600 h 14020800"/>
              <a:gd name="connsiteX0" fmla="*/ 0 w 15103475"/>
              <a:gd name="connsiteY0" fmla="*/ 33866 h 13953066"/>
              <a:gd name="connsiteX1" fmla="*/ 7721071 w 15103475"/>
              <a:gd name="connsiteY1" fmla="*/ 6536266 h 13953066"/>
              <a:gd name="connsiteX2" fmla="*/ 15103475 w 15103475"/>
              <a:gd name="connsiteY2" fmla="*/ 0 h 13953066"/>
              <a:gd name="connsiteX3" fmla="*/ 7328430 w 15103475"/>
              <a:gd name="connsiteY3" fmla="*/ 13953066 h 13953066"/>
              <a:gd name="connsiteX4" fmla="*/ 0 w 15103475"/>
              <a:gd name="connsiteY4" fmla="*/ 33866 h 13953066"/>
              <a:gd name="connsiteX0" fmla="*/ 0 w 15103475"/>
              <a:gd name="connsiteY0" fmla="*/ 33866 h 13953066"/>
              <a:gd name="connsiteX1" fmla="*/ 7314671 w 15103475"/>
              <a:gd name="connsiteY1" fmla="*/ 33866 h 13953066"/>
              <a:gd name="connsiteX2" fmla="*/ 15103475 w 15103475"/>
              <a:gd name="connsiteY2" fmla="*/ 0 h 13953066"/>
              <a:gd name="connsiteX3" fmla="*/ 7328430 w 15103475"/>
              <a:gd name="connsiteY3" fmla="*/ 13953066 h 13953066"/>
              <a:gd name="connsiteX4" fmla="*/ 0 w 15103475"/>
              <a:gd name="connsiteY4" fmla="*/ 33866 h 13953066"/>
              <a:gd name="connsiteX0" fmla="*/ 0 w 15103475"/>
              <a:gd name="connsiteY0" fmla="*/ 33866 h 13953066"/>
              <a:gd name="connsiteX1" fmla="*/ 15103475 w 15103475"/>
              <a:gd name="connsiteY1" fmla="*/ 0 h 13953066"/>
              <a:gd name="connsiteX2" fmla="*/ 7328430 w 15103475"/>
              <a:gd name="connsiteY2" fmla="*/ 13953066 h 13953066"/>
              <a:gd name="connsiteX3" fmla="*/ 0 w 15103475"/>
              <a:gd name="connsiteY3" fmla="*/ 33866 h 13953066"/>
              <a:gd name="connsiteX0" fmla="*/ 0 w 15103475"/>
              <a:gd name="connsiteY0" fmla="*/ 33866 h 13817600"/>
              <a:gd name="connsiteX1" fmla="*/ 15103475 w 15103475"/>
              <a:gd name="connsiteY1" fmla="*/ 0 h 13817600"/>
              <a:gd name="connsiteX2" fmla="*/ 7396164 w 15103475"/>
              <a:gd name="connsiteY2" fmla="*/ 13817600 h 13817600"/>
              <a:gd name="connsiteX3" fmla="*/ 0 w 15103475"/>
              <a:gd name="connsiteY3" fmla="*/ 33866 h 138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03475" h="13817600">
                <a:moveTo>
                  <a:pt x="0" y="33866"/>
                </a:moveTo>
                <a:lnTo>
                  <a:pt x="15103475" y="0"/>
                </a:lnTo>
                <a:lnTo>
                  <a:pt x="7396164" y="13817600"/>
                </a:lnTo>
                <a:lnTo>
                  <a:pt x="0" y="33866"/>
                </a:lnTo>
                <a:close/>
              </a:path>
            </a:pathLst>
          </a:custGeom>
        </p:spPr>
        <p:txBody>
          <a:bodyPr/>
          <a:lstStyle/>
          <a:p>
            <a:endParaRPr lang="th-TH"/>
          </a:p>
        </p:txBody>
      </p:sp>
      <p:sp>
        <p:nvSpPr>
          <p:cNvPr id="6" name="ตัวแทนรูปภาพ 21"/>
          <p:cNvSpPr>
            <a:spLocks noGrp="1"/>
          </p:cNvSpPr>
          <p:nvPr>
            <p:ph type="pic" sz="quarter" idx="14"/>
          </p:nvPr>
        </p:nvSpPr>
        <p:spPr>
          <a:xfrm>
            <a:off x="328631" y="0"/>
            <a:ext cx="2957895" cy="2667561"/>
          </a:xfrm>
          <a:prstGeom prst="triangle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7" name="ตัวแทนรูปภาพ 21"/>
          <p:cNvSpPr>
            <a:spLocks noGrp="1"/>
          </p:cNvSpPr>
          <p:nvPr>
            <p:ph type="pic" sz="quarter" idx="15"/>
          </p:nvPr>
        </p:nvSpPr>
        <p:spPr>
          <a:xfrm>
            <a:off x="1665439" y="2743200"/>
            <a:ext cx="2944689" cy="2687321"/>
          </a:xfrm>
          <a:custGeom>
            <a:avLst/>
            <a:gdLst>
              <a:gd name="connsiteX0" fmla="*/ 0 w 15171208"/>
              <a:gd name="connsiteY0" fmla="*/ 13716000 h 13716000"/>
              <a:gd name="connsiteX1" fmla="*/ 7585604 w 15171208"/>
              <a:gd name="connsiteY1" fmla="*/ 0 h 13716000"/>
              <a:gd name="connsiteX2" fmla="*/ 15171208 w 15171208"/>
              <a:gd name="connsiteY2" fmla="*/ 13716000 h 13716000"/>
              <a:gd name="connsiteX3" fmla="*/ 0 w 15171208"/>
              <a:gd name="connsiteY3" fmla="*/ 13716000 h 13716000"/>
              <a:gd name="connsiteX0" fmla="*/ 0 w 15171208"/>
              <a:gd name="connsiteY0" fmla="*/ 13716000 h 13716000"/>
              <a:gd name="connsiteX1" fmla="*/ 7585604 w 15171208"/>
              <a:gd name="connsiteY1" fmla="*/ 0 h 13716000"/>
              <a:gd name="connsiteX2" fmla="*/ 15171208 w 15171208"/>
              <a:gd name="connsiteY2" fmla="*/ 13716000 h 13716000"/>
              <a:gd name="connsiteX3" fmla="*/ 7463896 w 15171208"/>
              <a:gd name="connsiteY3" fmla="*/ 13682134 h 13716000"/>
              <a:gd name="connsiteX4" fmla="*/ 0 w 15171208"/>
              <a:gd name="connsiteY4" fmla="*/ 13716000 h 13716000"/>
              <a:gd name="connsiteX0" fmla="*/ 0 w 15577608"/>
              <a:gd name="connsiteY0" fmla="*/ 13716000 h 13716000"/>
              <a:gd name="connsiteX1" fmla="*/ 7585604 w 15577608"/>
              <a:gd name="connsiteY1" fmla="*/ 0 h 13716000"/>
              <a:gd name="connsiteX2" fmla="*/ 15577608 w 15577608"/>
              <a:gd name="connsiteY2" fmla="*/ 67734 h 13716000"/>
              <a:gd name="connsiteX3" fmla="*/ 7463896 w 15577608"/>
              <a:gd name="connsiteY3" fmla="*/ 13682134 h 13716000"/>
              <a:gd name="connsiteX4" fmla="*/ 0 w 15577608"/>
              <a:gd name="connsiteY4" fmla="*/ 13716000 h 13716000"/>
              <a:gd name="connsiteX0" fmla="*/ 0 w 15306675"/>
              <a:gd name="connsiteY0" fmla="*/ 0 h 13682134"/>
              <a:gd name="connsiteX1" fmla="*/ 7314671 w 15306675"/>
              <a:gd name="connsiteY1" fmla="*/ 0 h 13682134"/>
              <a:gd name="connsiteX2" fmla="*/ 15306675 w 15306675"/>
              <a:gd name="connsiteY2" fmla="*/ 67734 h 13682134"/>
              <a:gd name="connsiteX3" fmla="*/ 7192963 w 15306675"/>
              <a:gd name="connsiteY3" fmla="*/ 13682134 h 13682134"/>
              <a:gd name="connsiteX4" fmla="*/ 0 w 15306675"/>
              <a:gd name="connsiteY4" fmla="*/ 0 h 13682134"/>
              <a:gd name="connsiteX0" fmla="*/ 0 w 15306675"/>
              <a:gd name="connsiteY0" fmla="*/ 0 h 14020800"/>
              <a:gd name="connsiteX1" fmla="*/ 7314671 w 15306675"/>
              <a:gd name="connsiteY1" fmla="*/ 0 h 14020800"/>
              <a:gd name="connsiteX2" fmla="*/ 15306675 w 15306675"/>
              <a:gd name="connsiteY2" fmla="*/ 67734 h 14020800"/>
              <a:gd name="connsiteX3" fmla="*/ 7531630 w 15306675"/>
              <a:gd name="connsiteY3" fmla="*/ 14020800 h 14020800"/>
              <a:gd name="connsiteX4" fmla="*/ 0 w 15306675"/>
              <a:gd name="connsiteY4" fmla="*/ 0 h 14020800"/>
              <a:gd name="connsiteX0" fmla="*/ 0 w 15103475"/>
              <a:gd name="connsiteY0" fmla="*/ 101600 h 14020800"/>
              <a:gd name="connsiteX1" fmla="*/ 7111471 w 15103475"/>
              <a:gd name="connsiteY1" fmla="*/ 0 h 14020800"/>
              <a:gd name="connsiteX2" fmla="*/ 15103475 w 15103475"/>
              <a:gd name="connsiteY2" fmla="*/ 67734 h 14020800"/>
              <a:gd name="connsiteX3" fmla="*/ 7328430 w 15103475"/>
              <a:gd name="connsiteY3" fmla="*/ 14020800 h 14020800"/>
              <a:gd name="connsiteX4" fmla="*/ 0 w 15103475"/>
              <a:gd name="connsiteY4" fmla="*/ 101600 h 14020800"/>
              <a:gd name="connsiteX0" fmla="*/ 0 w 15103475"/>
              <a:gd name="connsiteY0" fmla="*/ 101600 h 14020800"/>
              <a:gd name="connsiteX1" fmla="*/ 7111471 w 15103475"/>
              <a:gd name="connsiteY1" fmla="*/ 0 h 14020800"/>
              <a:gd name="connsiteX2" fmla="*/ 15103475 w 15103475"/>
              <a:gd name="connsiteY2" fmla="*/ 67734 h 14020800"/>
              <a:gd name="connsiteX3" fmla="*/ 7328430 w 15103475"/>
              <a:gd name="connsiteY3" fmla="*/ 14020800 h 14020800"/>
              <a:gd name="connsiteX4" fmla="*/ 0 w 15103475"/>
              <a:gd name="connsiteY4" fmla="*/ 101600 h 14020800"/>
              <a:gd name="connsiteX0" fmla="*/ 0 w 15103475"/>
              <a:gd name="connsiteY0" fmla="*/ 33866 h 13953066"/>
              <a:gd name="connsiteX1" fmla="*/ 7721071 w 15103475"/>
              <a:gd name="connsiteY1" fmla="*/ 6536266 h 13953066"/>
              <a:gd name="connsiteX2" fmla="*/ 15103475 w 15103475"/>
              <a:gd name="connsiteY2" fmla="*/ 0 h 13953066"/>
              <a:gd name="connsiteX3" fmla="*/ 7328430 w 15103475"/>
              <a:gd name="connsiteY3" fmla="*/ 13953066 h 13953066"/>
              <a:gd name="connsiteX4" fmla="*/ 0 w 15103475"/>
              <a:gd name="connsiteY4" fmla="*/ 33866 h 13953066"/>
              <a:gd name="connsiteX0" fmla="*/ 0 w 15103475"/>
              <a:gd name="connsiteY0" fmla="*/ 33866 h 13953066"/>
              <a:gd name="connsiteX1" fmla="*/ 7314671 w 15103475"/>
              <a:gd name="connsiteY1" fmla="*/ 33866 h 13953066"/>
              <a:gd name="connsiteX2" fmla="*/ 15103475 w 15103475"/>
              <a:gd name="connsiteY2" fmla="*/ 0 h 13953066"/>
              <a:gd name="connsiteX3" fmla="*/ 7328430 w 15103475"/>
              <a:gd name="connsiteY3" fmla="*/ 13953066 h 13953066"/>
              <a:gd name="connsiteX4" fmla="*/ 0 w 15103475"/>
              <a:gd name="connsiteY4" fmla="*/ 33866 h 13953066"/>
              <a:gd name="connsiteX0" fmla="*/ 0 w 15103475"/>
              <a:gd name="connsiteY0" fmla="*/ 33866 h 13953066"/>
              <a:gd name="connsiteX1" fmla="*/ 15103475 w 15103475"/>
              <a:gd name="connsiteY1" fmla="*/ 0 h 13953066"/>
              <a:gd name="connsiteX2" fmla="*/ 7328430 w 15103475"/>
              <a:gd name="connsiteY2" fmla="*/ 13953066 h 13953066"/>
              <a:gd name="connsiteX3" fmla="*/ 0 w 15103475"/>
              <a:gd name="connsiteY3" fmla="*/ 33866 h 13953066"/>
              <a:gd name="connsiteX0" fmla="*/ 0 w 15103475"/>
              <a:gd name="connsiteY0" fmla="*/ 33866 h 13817600"/>
              <a:gd name="connsiteX1" fmla="*/ 15103475 w 15103475"/>
              <a:gd name="connsiteY1" fmla="*/ 0 h 13817600"/>
              <a:gd name="connsiteX2" fmla="*/ 7396164 w 15103475"/>
              <a:gd name="connsiteY2" fmla="*/ 13817600 h 13817600"/>
              <a:gd name="connsiteX3" fmla="*/ 0 w 15103475"/>
              <a:gd name="connsiteY3" fmla="*/ 33866 h 138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03475" h="13817600">
                <a:moveTo>
                  <a:pt x="0" y="33866"/>
                </a:moveTo>
                <a:lnTo>
                  <a:pt x="15103475" y="0"/>
                </a:lnTo>
                <a:lnTo>
                  <a:pt x="7396164" y="13817600"/>
                </a:lnTo>
                <a:lnTo>
                  <a:pt x="0" y="33866"/>
                </a:lnTo>
                <a:close/>
              </a:path>
            </a:pathLst>
          </a:custGeom>
        </p:spPr>
        <p:txBody>
          <a:bodyPr/>
          <a:lstStyle/>
          <a:p>
            <a:endParaRPr lang="th-TH"/>
          </a:p>
        </p:txBody>
      </p:sp>
      <p:sp>
        <p:nvSpPr>
          <p:cNvPr id="8" name="ตัวแทนรูปภาพ 21"/>
          <p:cNvSpPr>
            <a:spLocks noGrp="1"/>
          </p:cNvSpPr>
          <p:nvPr>
            <p:ph type="pic" sz="quarter" idx="16"/>
          </p:nvPr>
        </p:nvSpPr>
        <p:spPr>
          <a:xfrm>
            <a:off x="863354" y="4190440"/>
            <a:ext cx="2957895" cy="2667561"/>
          </a:xfrm>
          <a:prstGeom prst="triangle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9" name="ตัวแทนรูปภาพ 21"/>
          <p:cNvSpPr>
            <a:spLocks noGrp="1"/>
          </p:cNvSpPr>
          <p:nvPr>
            <p:ph type="pic" sz="quarter" idx="17"/>
          </p:nvPr>
        </p:nvSpPr>
        <p:spPr>
          <a:xfrm>
            <a:off x="7814752" y="0"/>
            <a:ext cx="2944689" cy="2687321"/>
          </a:xfrm>
          <a:custGeom>
            <a:avLst/>
            <a:gdLst>
              <a:gd name="connsiteX0" fmla="*/ 0 w 15171208"/>
              <a:gd name="connsiteY0" fmla="*/ 13716000 h 13716000"/>
              <a:gd name="connsiteX1" fmla="*/ 7585604 w 15171208"/>
              <a:gd name="connsiteY1" fmla="*/ 0 h 13716000"/>
              <a:gd name="connsiteX2" fmla="*/ 15171208 w 15171208"/>
              <a:gd name="connsiteY2" fmla="*/ 13716000 h 13716000"/>
              <a:gd name="connsiteX3" fmla="*/ 0 w 15171208"/>
              <a:gd name="connsiteY3" fmla="*/ 13716000 h 13716000"/>
              <a:gd name="connsiteX0" fmla="*/ 0 w 15171208"/>
              <a:gd name="connsiteY0" fmla="*/ 13716000 h 13716000"/>
              <a:gd name="connsiteX1" fmla="*/ 7585604 w 15171208"/>
              <a:gd name="connsiteY1" fmla="*/ 0 h 13716000"/>
              <a:gd name="connsiteX2" fmla="*/ 15171208 w 15171208"/>
              <a:gd name="connsiteY2" fmla="*/ 13716000 h 13716000"/>
              <a:gd name="connsiteX3" fmla="*/ 7463896 w 15171208"/>
              <a:gd name="connsiteY3" fmla="*/ 13682134 h 13716000"/>
              <a:gd name="connsiteX4" fmla="*/ 0 w 15171208"/>
              <a:gd name="connsiteY4" fmla="*/ 13716000 h 13716000"/>
              <a:gd name="connsiteX0" fmla="*/ 0 w 15577608"/>
              <a:gd name="connsiteY0" fmla="*/ 13716000 h 13716000"/>
              <a:gd name="connsiteX1" fmla="*/ 7585604 w 15577608"/>
              <a:gd name="connsiteY1" fmla="*/ 0 h 13716000"/>
              <a:gd name="connsiteX2" fmla="*/ 15577608 w 15577608"/>
              <a:gd name="connsiteY2" fmla="*/ 67734 h 13716000"/>
              <a:gd name="connsiteX3" fmla="*/ 7463896 w 15577608"/>
              <a:gd name="connsiteY3" fmla="*/ 13682134 h 13716000"/>
              <a:gd name="connsiteX4" fmla="*/ 0 w 15577608"/>
              <a:gd name="connsiteY4" fmla="*/ 13716000 h 13716000"/>
              <a:gd name="connsiteX0" fmla="*/ 0 w 15306675"/>
              <a:gd name="connsiteY0" fmla="*/ 0 h 13682134"/>
              <a:gd name="connsiteX1" fmla="*/ 7314671 w 15306675"/>
              <a:gd name="connsiteY1" fmla="*/ 0 h 13682134"/>
              <a:gd name="connsiteX2" fmla="*/ 15306675 w 15306675"/>
              <a:gd name="connsiteY2" fmla="*/ 67734 h 13682134"/>
              <a:gd name="connsiteX3" fmla="*/ 7192963 w 15306675"/>
              <a:gd name="connsiteY3" fmla="*/ 13682134 h 13682134"/>
              <a:gd name="connsiteX4" fmla="*/ 0 w 15306675"/>
              <a:gd name="connsiteY4" fmla="*/ 0 h 13682134"/>
              <a:gd name="connsiteX0" fmla="*/ 0 w 15306675"/>
              <a:gd name="connsiteY0" fmla="*/ 0 h 14020800"/>
              <a:gd name="connsiteX1" fmla="*/ 7314671 w 15306675"/>
              <a:gd name="connsiteY1" fmla="*/ 0 h 14020800"/>
              <a:gd name="connsiteX2" fmla="*/ 15306675 w 15306675"/>
              <a:gd name="connsiteY2" fmla="*/ 67734 h 14020800"/>
              <a:gd name="connsiteX3" fmla="*/ 7531630 w 15306675"/>
              <a:gd name="connsiteY3" fmla="*/ 14020800 h 14020800"/>
              <a:gd name="connsiteX4" fmla="*/ 0 w 15306675"/>
              <a:gd name="connsiteY4" fmla="*/ 0 h 14020800"/>
              <a:gd name="connsiteX0" fmla="*/ 0 w 15103475"/>
              <a:gd name="connsiteY0" fmla="*/ 101600 h 14020800"/>
              <a:gd name="connsiteX1" fmla="*/ 7111471 w 15103475"/>
              <a:gd name="connsiteY1" fmla="*/ 0 h 14020800"/>
              <a:gd name="connsiteX2" fmla="*/ 15103475 w 15103475"/>
              <a:gd name="connsiteY2" fmla="*/ 67734 h 14020800"/>
              <a:gd name="connsiteX3" fmla="*/ 7328430 w 15103475"/>
              <a:gd name="connsiteY3" fmla="*/ 14020800 h 14020800"/>
              <a:gd name="connsiteX4" fmla="*/ 0 w 15103475"/>
              <a:gd name="connsiteY4" fmla="*/ 101600 h 14020800"/>
              <a:gd name="connsiteX0" fmla="*/ 0 w 15103475"/>
              <a:gd name="connsiteY0" fmla="*/ 101600 h 14020800"/>
              <a:gd name="connsiteX1" fmla="*/ 7111471 w 15103475"/>
              <a:gd name="connsiteY1" fmla="*/ 0 h 14020800"/>
              <a:gd name="connsiteX2" fmla="*/ 15103475 w 15103475"/>
              <a:gd name="connsiteY2" fmla="*/ 67734 h 14020800"/>
              <a:gd name="connsiteX3" fmla="*/ 7328430 w 15103475"/>
              <a:gd name="connsiteY3" fmla="*/ 14020800 h 14020800"/>
              <a:gd name="connsiteX4" fmla="*/ 0 w 15103475"/>
              <a:gd name="connsiteY4" fmla="*/ 101600 h 14020800"/>
              <a:gd name="connsiteX0" fmla="*/ 0 w 15103475"/>
              <a:gd name="connsiteY0" fmla="*/ 33866 h 13953066"/>
              <a:gd name="connsiteX1" fmla="*/ 7721071 w 15103475"/>
              <a:gd name="connsiteY1" fmla="*/ 6536266 h 13953066"/>
              <a:gd name="connsiteX2" fmla="*/ 15103475 w 15103475"/>
              <a:gd name="connsiteY2" fmla="*/ 0 h 13953066"/>
              <a:gd name="connsiteX3" fmla="*/ 7328430 w 15103475"/>
              <a:gd name="connsiteY3" fmla="*/ 13953066 h 13953066"/>
              <a:gd name="connsiteX4" fmla="*/ 0 w 15103475"/>
              <a:gd name="connsiteY4" fmla="*/ 33866 h 13953066"/>
              <a:gd name="connsiteX0" fmla="*/ 0 w 15103475"/>
              <a:gd name="connsiteY0" fmla="*/ 33866 h 13953066"/>
              <a:gd name="connsiteX1" fmla="*/ 7314671 w 15103475"/>
              <a:gd name="connsiteY1" fmla="*/ 33866 h 13953066"/>
              <a:gd name="connsiteX2" fmla="*/ 15103475 w 15103475"/>
              <a:gd name="connsiteY2" fmla="*/ 0 h 13953066"/>
              <a:gd name="connsiteX3" fmla="*/ 7328430 w 15103475"/>
              <a:gd name="connsiteY3" fmla="*/ 13953066 h 13953066"/>
              <a:gd name="connsiteX4" fmla="*/ 0 w 15103475"/>
              <a:gd name="connsiteY4" fmla="*/ 33866 h 13953066"/>
              <a:gd name="connsiteX0" fmla="*/ 0 w 15103475"/>
              <a:gd name="connsiteY0" fmla="*/ 33866 h 13953066"/>
              <a:gd name="connsiteX1" fmla="*/ 15103475 w 15103475"/>
              <a:gd name="connsiteY1" fmla="*/ 0 h 13953066"/>
              <a:gd name="connsiteX2" fmla="*/ 7328430 w 15103475"/>
              <a:gd name="connsiteY2" fmla="*/ 13953066 h 13953066"/>
              <a:gd name="connsiteX3" fmla="*/ 0 w 15103475"/>
              <a:gd name="connsiteY3" fmla="*/ 33866 h 13953066"/>
              <a:gd name="connsiteX0" fmla="*/ 0 w 15103475"/>
              <a:gd name="connsiteY0" fmla="*/ 33866 h 13817600"/>
              <a:gd name="connsiteX1" fmla="*/ 15103475 w 15103475"/>
              <a:gd name="connsiteY1" fmla="*/ 0 h 13817600"/>
              <a:gd name="connsiteX2" fmla="*/ 7396164 w 15103475"/>
              <a:gd name="connsiteY2" fmla="*/ 13817600 h 13817600"/>
              <a:gd name="connsiteX3" fmla="*/ 0 w 15103475"/>
              <a:gd name="connsiteY3" fmla="*/ 33866 h 138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03475" h="13817600">
                <a:moveTo>
                  <a:pt x="0" y="33866"/>
                </a:moveTo>
                <a:lnTo>
                  <a:pt x="15103475" y="0"/>
                </a:lnTo>
                <a:lnTo>
                  <a:pt x="7396164" y="13817600"/>
                </a:lnTo>
                <a:lnTo>
                  <a:pt x="0" y="33866"/>
                </a:lnTo>
                <a:close/>
              </a:path>
            </a:pathLst>
          </a:cu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990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D9BD-DA79-4170-A40D-49E9DCC28A28}" type="datetimeFigureOut">
              <a:rPr lang="it-IT" smtClean="0"/>
              <a:pPr/>
              <a:t>06/06/2022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26BC-B4D8-45DE-98E9-289CA3D944C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67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D9BD-DA79-4170-A40D-49E9DCC28A28}" type="datetimeFigureOut">
              <a:rPr lang="it-IT" smtClean="0"/>
              <a:pPr/>
              <a:t>06/06/2022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26BC-B4D8-45DE-98E9-289CA3D944C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2337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D9BD-DA79-4170-A40D-49E9DCC28A28}" type="datetimeFigureOut">
              <a:rPr lang="it-IT" smtClean="0"/>
              <a:pPr/>
              <a:t>06/06/2022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26BC-B4D8-45DE-98E9-289CA3D944C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05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D9BD-DA79-4170-A40D-49E9DCC28A28}" type="datetimeFigureOut">
              <a:rPr lang="it-IT" smtClean="0"/>
              <a:pPr/>
              <a:t>06/06/2022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26BC-B4D8-45DE-98E9-289CA3D944C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19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D9BD-DA79-4170-A40D-49E9DCC28A28}" type="datetimeFigureOut">
              <a:rPr lang="it-IT" smtClean="0"/>
              <a:pPr/>
              <a:t>06/06/2022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26BC-B4D8-45DE-98E9-289CA3D944C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950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D9BD-DA79-4170-A40D-49E9DCC28A28}" type="datetimeFigureOut">
              <a:rPr lang="it-IT" smtClean="0"/>
              <a:pPr/>
              <a:t>06/06/2022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26BC-B4D8-45DE-98E9-289CA3D944C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052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D9BD-DA79-4170-A40D-49E9DCC28A28}" type="datetimeFigureOut">
              <a:rPr lang="it-IT" smtClean="0"/>
              <a:pPr/>
              <a:t>06/06/2022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26BC-B4D8-45DE-98E9-289CA3D944C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720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D9BD-DA79-4170-A40D-49E9DCC28A28}" type="datetimeFigureOut">
              <a:rPr lang="it-IT" smtClean="0"/>
              <a:pPr/>
              <a:t>06/06/2022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26BC-B4D8-45DE-98E9-289CA3D944C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92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1D9BD-DA79-4170-A40D-49E9DCC28A28}" type="datetimeFigureOut">
              <a:rPr lang="it-IT" smtClean="0"/>
              <a:pPr/>
              <a:t>06/06/2022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926BC-B4D8-45DE-98E9-289CA3D944C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216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5" r:id="rId12"/>
    <p:sldLayoutId id="214748389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7.png"/><Relationship Id="rId4" Type="http://schemas.openxmlformats.org/officeDocument/2006/relationships/image" Target="../media/image2.jpeg"/><Relationship Id="rId9" Type="http://schemas.openxmlformats.org/officeDocument/2006/relationships/hyperlink" Target="nlkleasing.ru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6.emf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7.png"/><Relationship Id="rId4" Type="http://schemas.openxmlformats.org/officeDocument/2006/relationships/image" Target="../media/image8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hyperlink" Target="mailto:v.suldin@leasing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Segnaposto immagine 41" descr="business-career-and-recruitment-concept-group-of-LD6JCTK.jpg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3477" r="13477"/>
          <a:stretch>
            <a:fillRect/>
          </a:stretch>
        </p:blipFill>
        <p:spPr>
          <a:xfrm>
            <a:off x="5418758" y="0"/>
            <a:ext cx="2944689" cy="2687321"/>
          </a:xfrm>
        </p:spPr>
      </p:pic>
      <p:pic>
        <p:nvPicPr>
          <p:cNvPr id="44" name="Segnaposto immagine 43" descr="global-business-network-PMW4DTN.jpg"/>
          <p:cNvPicPr>
            <a:picLocks noGrp="1" noChangeAspect="1"/>
          </p:cNvPicPr>
          <p:nvPr>
            <p:ph type="pic" sz="quarter" idx="10"/>
          </p:nvPr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4498" r="14498"/>
          <a:stretch>
            <a:fillRect/>
          </a:stretch>
        </p:blipFill>
        <p:spPr>
          <a:xfrm>
            <a:off x="6984732" y="59213"/>
            <a:ext cx="2957895" cy="2667561"/>
          </a:xfrm>
        </p:spPr>
      </p:pic>
      <p:pic>
        <p:nvPicPr>
          <p:cNvPr id="45" name="Segnaposto immagine 44" descr="businessman-building-staircase-with-wooden-blocks-PNZ7USY.jpg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9183" r="19183"/>
          <a:stretch>
            <a:fillRect/>
          </a:stretch>
        </p:blipFill>
        <p:spPr>
          <a:xfrm>
            <a:off x="8588901" y="0"/>
            <a:ext cx="2944689" cy="2687321"/>
          </a:xfrm>
        </p:spPr>
      </p:pic>
      <p:pic>
        <p:nvPicPr>
          <p:cNvPr id="43" name="Segnaposto immagine 42" descr="business-concepts-two-men-are-consulting-a-PK3YZUA.jpg"/>
          <p:cNvPicPr>
            <a:picLocks noGrp="1" noChangeAspect="1"/>
          </p:cNvPicPr>
          <p:nvPr>
            <p:ph type="pic" sz="quarter" idx="13"/>
          </p:nvPr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4728" r="14728"/>
          <a:stretch>
            <a:fillRect/>
          </a:stretch>
        </p:blipFill>
        <p:spPr>
          <a:xfrm>
            <a:off x="6967813" y="2835826"/>
            <a:ext cx="2944689" cy="2687321"/>
          </a:xfrm>
        </p:spPr>
      </p:pic>
      <p:pic>
        <p:nvPicPr>
          <p:cNvPr id="46" name="Segnaposto immagine 45" descr="stacked-money-coins-and-laptop-computer-Q2K5ANR.jpg"/>
          <p:cNvPicPr>
            <a:picLocks noGrp="1" noChangeAspect="1"/>
          </p:cNvPicPr>
          <p:nvPr>
            <p:ph type="pic" sz="quarter" idx="12"/>
          </p:nvPr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2984" r="12984"/>
          <a:stretch>
            <a:fillRect/>
          </a:stretch>
        </p:blipFill>
        <p:spPr>
          <a:xfrm>
            <a:off x="7797715" y="2911973"/>
            <a:ext cx="4394285" cy="3962961"/>
          </a:xfrm>
        </p:spPr>
      </p:pic>
      <p:pic>
        <p:nvPicPr>
          <p:cNvPr id="47" name="Picture 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2525" y="7381"/>
            <a:ext cx="501597" cy="6858001"/>
          </a:xfrm>
          <a:prstGeom prst="rect">
            <a:avLst/>
          </a:prstGeom>
        </p:spPr>
      </p:pic>
      <p:sp>
        <p:nvSpPr>
          <p:cNvPr id="51" name="TextBox 6"/>
          <p:cNvSpPr txBox="1"/>
          <p:nvPr/>
        </p:nvSpPr>
        <p:spPr>
          <a:xfrm>
            <a:off x="1052862" y="2936739"/>
            <a:ext cx="56392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" panose="020B0603020102020204" pitchFamily="34" charset="0"/>
              </a:rPr>
              <a:t>Мы видим значимое в малом и помогаем развивать потенциал</a:t>
            </a:r>
          </a:p>
        </p:txBody>
      </p:sp>
      <p:sp>
        <p:nvSpPr>
          <p:cNvPr id="54" name="TextBox 6"/>
          <p:cNvSpPr txBox="1"/>
          <p:nvPr/>
        </p:nvSpPr>
        <p:spPr>
          <a:xfrm>
            <a:off x="1210504" y="4555037"/>
            <a:ext cx="5639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  <a:hlinkClick r:id="rId9" action="ppaction://hlinkfile"/>
              </a:rPr>
              <a:t>mkleasing.ru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673437B-E67F-4CD3-AC19-FBFCD81A78F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934" y="2368821"/>
            <a:ext cx="3251810" cy="71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04264"/>
      </p:ext>
    </p:extLst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030" y="-1"/>
            <a:ext cx="501597" cy="6858001"/>
          </a:xfrm>
          <a:prstGeom prst="rect">
            <a:avLst/>
          </a:prstGeom>
        </p:spPr>
      </p:pic>
      <p:pic>
        <p:nvPicPr>
          <p:cNvPr id="22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9698" y="6257377"/>
            <a:ext cx="420259" cy="361788"/>
          </a:xfrm>
          <a:prstGeom prst="rect">
            <a:avLst/>
          </a:prstGeom>
        </p:spPr>
      </p:pic>
      <p:sp>
        <p:nvSpPr>
          <p:cNvPr id="23" name="TextBox 11"/>
          <p:cNvSpPr txBox="1"/>
          <p:nvPr/>
        </p:nvSpPr>
        <p:spPr>
          <a:xfrm>
            <a:off x="972077" y="234159"/>
            <a:ext cx="2248657" cy="553980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pPr algn="ctr"/>
            <a:r>
              <a:rPr lang="ru-RU" sz="3000" b="1" dirty="0">
                <a:solidFill>
                  <a:srgbClr val="1D427C"/>
                </a:solidFill>
                <a:latin typeface="Franklin Gothic Medium" panose="020B0603020102020204" pitchFamily="34" charset="0"/>
                <a:ea typeface="Lato" pitchFamily="34" charset="0"/>
                <a:cs typeface="Lato" pitchFamily="34" charset="0"/>
              </a:rPr>
              <a:t>О компании</a:t>
            </a:r>
            <a:endParaRPr lang="id-ID" sz="3000" b="1" dirty="0">
              <a:solidFill>
                <a:srgbClr val="1D427C"/>
              </a:solidFill>
              <a:latin typeface="Franklin Gothic Medium" panose="020B0603020102020204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7860" y="1480950"/>
            <a:ext cx="10326687" cy="4445938"/>
          </a:xfrm>
          <a:prstGeom prst="rect">
            <a:avLst/>
          </a:prstGeom>
          <a:noFill/>
        </p:spPr>
        <p:txBody>
          <a:bodyPr wrap="square" lIns="122063" tIns="61031" rIns="192225" bIns="48057" numCol="1" spcCol="480564">
            <a:noAutofit/>
          </a:bodyPr>
          <a:lstStyle/>
          <a:p>
            <a:pPr>
              <a:spcAft>
                <a:spcPts val="500"/>
              </a:spcAft>
              <a:defRPr/>
            </a:pPr>
            <a:r>
              <a:rPr lang="ru-RU" sz="14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В 2003 году МК Лизинг заключила первый договор лизинга, в 2011 году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Franklin Gothic Book" panose="020B0503020102020204" pitchFamily="34" charset="0"/>
                <a:ea typeface="Franklin Gothic Medium Cond" panose="020B0606030402020204" pitchFamily="34" charset="0"/>
                <a:cs typeface="Times New Roman" panose="02020603050405020304" pitchFamily="18" charset="0"/>
              </a:rPr>
              <a:t>объем нового бизнеса впервые превысил 1 млрд. рублей, а в </a:t>
            </a:r>
            <a:r>
              <a:rPr lang="ru-RU" sz="14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2014 году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Franklin Gothic Book" panose="020B0503020102020204" pitchFamily="34" charset="0"/>
                <a:ea typeface="Franklin Gothic Medium Cond" panose="020B0606030402020204" pitchFamily="34" charset="0"/>
                <a:cs typeface="Times New Roman" panose="02020603050405020304" pitchFamily="18" charset="0"/>
              </a:rPr>
              <a:t>компания вошла в состав инвестиционного холдинга </a:t>
            </a:r>
            <a:r>
              <a:rPr lang="en-US" sz="1400" b="1" dirty="0" err="1">
                <a:latin typeface="Franklin Gothic Book" panose="020B0503020102020204" pitchFamily="34" charset="0"/>
              </a:rPr>
              <a:t>Mikro</a:t>
            </a:r>
            <a:r>
              <a:rPr lang="en-US" sz="1400" b="1" dirty="0">
                <a:latin typeface="Franklin Gothic Book" panose="020B0503020102020204" pitchFamily="34" charset="0"/>
              </a:rPr>
              <a:t> </a:t>
            </a:r>
            <a:r>
              <a:rPr lang="en-US" sz="1400" b="1" dirty="0" err="1">
                <a:latin typeface="Franklin Gothic Book" panose="020B0503020102020204" pitchFamily="34" charset="0"/>
              </a:rPr>
              <a:t>Kapital</a:t>
            </a:r>
            <a:r>
              <a:rPr lang="en-US" sz="1400" b="1" dirty="0">
                <a:latin typeface="Franklin Gothic Book" panose="020B0503020102020204" pitchFamily="34" charset="0"/>
              </a:rPr>
              <a:t> Group</a:t>
            </a:r>
            <a:r>
              <a:rPr lang="ru-RU" sz="1400" b="1" dirty="0">
                <a:latin typeface="Franklin Gothic Book" panose="020B0503020102020204" pitchFamily="34" charset="0"/>
              </a:rPr>
              <a:t>. </a:t>
            </a:r>
            <a:r>
              <a:rPr lang="ru-RU" sz="14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Это европейский холдинг, основанный итальянским банкиром </a:t>
            </a:r>
            <a:r>
              <a:rPr lang="ru-RU" sz="1400" dirty="0" err="1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Винченцио</a:t>
            </a:r>
            <a:r>
              <a:rPr lang="ru-RU" sz="14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ru-RU" sz="1400" dirty="0" err="1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Трани</a:t>
            </a:r>
            <a:r>
              <a:rPr lang="ru-RU" sz="14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 в 2008 году с головным офисом в Люксембурге и объединяющий ряд</a:t>
            </a:r>
            <a:r>
              <a:rPr lang="en-US" sz="14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ru-RU" sz="14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компаний, расположенных в более чем 15 странах. Компании в составе холдинга специализируются на широком спектре финансовых и сопутствующих им услуг.  </a:t>
            </a:r>
          </a:p>
          <a:p>
            <a:pPr>
              <a:lnSpc>
                <a:spcPct val="120000"/>
              </a:lnSpc>
              <a:defRPr/>
            </a:pPr>
            <a:endParaRPr lang="ru-RU" sz="1400" dirty="0">
              <a:latin typeface="Franklin Gothic Book" panose="020B0503020102020204" pitchFamily="34" charset="0"/>
              <a:ea typeface="Lato" pitchFamily="34" charset="0"/>
              <a:cs typeface="Lato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ru-RU" sz="14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Кроме МК Лизинг российский бизнес </a:t>
            </a:r>
            <a:r>
              <a:rPr lang="en-US" sz="1400" dirty="0" err="1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Mikro</a:t>
            </a:r>
            <a:r>
              <a:rPr lang="en-US" sz="14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sz="1400" dirty="0" err="1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Kapital</a:t>
            </a:r>
            <a:r>
              <a:rPr lang="en-US" sz="14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 Group</a:t>
            </a:r>
            <a:r>
              <a:rPr lang="ru-RU" sz="14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  представляют следующие компании: </a:t>
            </a: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Franklin Gothic Book" panose="020B0503020102020204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sz="1400" b="1" dirty="0">
                <a:latin typeface="Franklin Gothic Book" panose="020B0503020102020204" pitchFamily="34" charset="0"/>
              </a:rPr>
              <a:t> </a:t>
            </a:r>
            <a:r>
              <a:rPr lang="ru-RU" sz="14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 </a:t>
            </a: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marL="285750" indent="-285750" algn="just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en-US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620" y="4145283"/>
            <a:ext cx="1675165" cy="203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19621" y="4434708"/>
            <a:ext cx="16751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sz="12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микрофинансовая компания, которая оказывает финансовую поддержку для развития микро-, малого и среднего бизнеса, а также </a:t>
            </a:r>
            <a:r>
              <a:rPr lang="ru-RU" sz="1200" dirty="0" err="1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самозанятых</a:t>
            </a:r>
            <a:endParaRPr lang="ru-RU" sz="1200" dirty="0">
              <a:latin typeface="Franklin Gothic Book" panose="020B0503020102020204" pitchFamily="34" charset="0"/>
              <a:ea typeface="Lato" pitchFamily="34" charset="0"/>
              <a:cs typeface="Lato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928" y="4079960"/>
            <a:ext cx="1675166" cy="277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8089040" y="4434708"/>
            <a:ext cx="16751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sz="1200" dirty="0" err="1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факторинговая</a:t>
            </a:r>
            <a:r>
              <a:rPr lang="ru-RU" sz="12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 компания, которая финансирует клиентов из микро-, малого и среднего бизнеса, закупающих  или реализующих товары и оказывающих услуги с отсрочкой платежа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919" y="4124467"/>
            <a:ext cx="1496300" cy="162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723053" y="4414124"/>
            <a:ext cx="17604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sz="1200" dirty="0">
                <a:latin typeface="Franklin Gothic Book" panose="020B0503020102020204" pitchFamily="34" charset="0"/>
                <a:ea typeface="Lato" pitchFamily="34" charset="0"/>
                <a:cs typeface="Lato" pitchFamily="34" charset="0"/>
              </a:rPr>
              <a:t>инвестиционная компания, которая оказывает услуги по управлению капиталом крупных частных и корпоративных инвесторов, а также семейным благосостоянием</a:t>
            </a:r>
          </a:p>
        </p:txBody>
      </p:sp>
      <p:pic>
        <p:nvPicPr>
          <p:cNvPr id="1030" name="Picture 6" descr="https://bx-cert.ru/upload/iblock/593/593abc2be1218a93a06c420634501134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192" y="3701961"/>
            <a:ext cx="901700" cy="90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3746260" y="4434708"/>
            <a:ext cx="17604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latin typeface="Franklin Gothic Book" panose="020B0503020102020204" pitchFamily="34" charset="0"/>
              </a:rPr>
              <a:t>p2p</a:t>
            </a:r>
            <a:r>
              <a:rPr lang="ru-RU" sz="1200" dirty="0">
                <a:latin typeface="Franklin Gothic Book" panose="020B0503020102020204" pitchFamily="34" charset="0"/>
              </a:rPr>
              <a:t> платформа, с помощью которой заемщики и инвесторы находят друг друга, что позволяет компаниям привлекать финансирование от частных инвесторов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232800" y="4434708"/>
            <a:ext cx="16751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sz="1200" dirty="0">
                <a:latin typeface="Franklin Gothic Book" panose="020B0503020102020204" pitchFamily="34" charset="0"/>
              </a:rPr>
              <a:t>один из крупнейших проектов по совместному поминутному использованию автомобилей в России, который обслуживает частных лиц и предпринимателей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9810" y="3988744"/>
            <a:ext cx="1534737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AC778A41-3652-4D84-B361-430C754B94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707" y="60687"/>
            <a:ext cx="3304259" cy="72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156127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365" y="2025877"/>
            <a:ext cx="902813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030" y="-1"/>
            <a:ext cx="501597" cy="6858001"/>
          </a:xfrm>
          <a:prstGeom prst="rect">
            <a:avLst/>
          </a:prstGeom>
        </p:spPr>
      </p:pic>
      <p:pic>
        <p:nvPicPr>
          <p:cNvPr id="22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9698" y="6257377"/>
            <a:ext cx="420259" cy="361788"/>
          </a:xfrm>
          <a:prstGeom prst="rect">
            <a:avLst/>
          </a:prstGeom>
        </p:spPr>
      </p:pic>
      <p:sp>
        <p:nvSpPr>
          <p:cNvPr id="23" name="TextBox 11"/>
          <p:cNvSpPr txBox="1"/>
          <p:nvPr/>
        </p:nvSpPr>
        <p:spPr>
          <a:xfrm>
            <a:off x="1046008" y="204158"/>
            <a:ext cx="3272463" cy="553980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pPr algn="ctr"/>
            <a:r>
              <a:rPr lang="ru-RU" sz="3000" b="1" dirty="0">
                <a:solidFill>
                  <a:srgbClr val="1D427C"/>
                </a:solidFill>
                <a:latin typeface="Franklin Gothic Medium" panose="020B0603020102020204" pitchFamily="34" charset="0"/>
                <a:ea typeface="Lato" pitchFamily="34" charset="0"/>
                <a:cs typeface="Lato" pitchFamily="34" charset="0"/>
              </a:rPr>
              <a:t>Как это работает?</a:t>
            </a:r>
            <a:endParaRPr lang="id-ID" sz="3000" b="1" dirty="0">
              <a:solidFill>
                <a:srgbClr val="1D427C"/>
              </a:solidFill>
              <a:latin typeface="Franklin Gothic Medium" panose="020B0603020102020204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80545" y="3094494"/>
            <a:ext cx="902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Franklin Gothic Book" panose="020B0503020102020204" pitchFamily="34" charset="0"/>
              </a:rPr>
              <a:t>клиент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03837" y="6417530"/>
            <a:ext cx="90094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Franklin Gothic Book" panose="020B0503020102020204" pitchFamily="34" charset="0"/>
              </a:rPr>
              <a:t>* МК Лизинг финансирует от 90% до 50,1% от стоимости предмета, т.е. клиенту необходимо внести некоторую сумму собственных средств  </a:t>
            </a:r>
          </a:p>
        </p:txBody>
      </p:sp>
      <p:sp>
        <p:nvSpPr>
          <p:cNvPr id="25" name="Овальная выноска 24"/>
          <p:cNvSpPr/>
          <p:nvPr/>
        </p:nvSpPr>
        <p:spPr>
          <a:xfrm>
            <a:off x="1455677" y="743457"/>
            <a:ext cx="1527681" cy="1247140"/>
          </a:xfrm>
          <a:prstGeom prst="wedgeEllipseCallout">
            <a:avLst>
              <a:gd name="adj1" fmla="val 32576"/>
              <a:gd name="adj2" fmla="val 69138"/>
            </a:avLst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657" y="907885"/>
            <a:ext cx="785838" cy="918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480" y="2001976"/>
            <a:ext cx="1080000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8839200" y="3081976"/>
            <a:ext cx="142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Franklin Gothic Book" panose="020B0503020102020204" pitchFamily="34" charset="0"/>
              </a:rPr>
              <a:t>поставщик</a:t>
            </a: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720" y="3978070"/>
            <a:ext cx="690000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5470840" y="5101590"/>
            <a:ext cx="1794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Franklin Gothic Book" panose="020B0503020102020204" pitchFamily="34" charset="0"/>
              </a:rPr>
              <a:t>МК Лизинг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254838" y="2217413"/>
            <a:ext cx="54848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Franklin Gothic Book" panose="020B0503020102020204" pitchFamily="34" charset="0"/>
              </a:rPr>
              <a:t>1. клиенту необходимо новое оборудование, но недостаточно собственных средств на покупку – он обращается в МК Лизинг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190239" y="2650515"/>
            <a:ext cx="5484838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54838" y="2832884"/>
            <a:ext cx="42265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Franklin Gothic Book" panose="020B0503020102020204" pitchFamily="34" charset="0"/>
              </a:rPr>
              <a:t>3. поставщик передает оборудование клиенту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190240" y="2876847"/>
            <a:ext cx="548483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30" idx="3"/>
          </p:cNvCxnSpPr>
          <p:nvPr/>
        </p:nvCxnSpPr>
        <p:spPr>
          <a:xfrm flipV="1">
            <a:off x="6287720" y="3105877"/>
            <a:ext cx="2387357" cy="1412193"/>
          </a:xfrm>
          <a:prstGeom prst="straightConnector1">
            <a:avLst/>
          </a:prstGeom>
          <a:ln w="19050">
            <a:solidFill>
              <a:srgbClr val="0B773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rot="19801706">
            <a:off x="6267732" y="3762756"/>
            <a:ext cx="2682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Franklin Gothic Book" panose="020B0503020102020204" pitchFamily="34" charset="0"/>
              </a:rPr>
              <a:t>2. МК Лизинг финансирует покупку оборудования в интересах клиента*</a:t>
            </a:r>
          </a:p>
        </p:txBody>
      </p:sp>
      <p:pic>
        <p:nvPicPr>
          <p:cNvPr id="41" name="Picture 6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492" y="3568798"/>
            <a:ext cx="36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Прямая со стрелкой 35"/>
          <p:cNvCxnSpPr>
            <a:stCxn id="15" idx="3"/>
            <a:endCxn id="30" idx="1"/>
          </p:cNvCxnSpPr>
          <p:nvPr/>
        </p:nvCxnSpPr>
        <p:spPr>
          <a:xfrm>
            <a:off x="2983358" y="3279160"/>
            <a:ext cx="2614362" cy="12389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44" name="Рисунок 43"/>
          <p:cNvPicPr>
            <a:picLocks noChangeAspect="1"/>
          </p:cNvPicPr>
          <p:nvPr/>
        </p:nvPicPr>
        <p:blipFill>
          <a:blip r:embed="rId9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353227" y="3568798"/>
            <a:ext cx="354080" cy="354080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 rot="1538977">
            <a:off x="2699010" y="3821217"/>
            <a:ext cx="274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Franklin Gothic Book" panose="020B0503020102020204" pitchFamily="34" charset="0"/>
              </a:rPr>
              <a:t>4</a:t>
            </a:r>
            <a:r>
              <a:rPr lang="ru-RU" sz="1100" dirty="0">
                <a:latin typeface="Franklin Gothic Book" panose="020B0503020102020204" pitchFamily="34" charset="0"/>
              </a:rPr>
              <a:t>. клиент в течение срока действия договора лизинга ежемесячно выплачивает МК Лизинг сумму долга и </a:t>
            </a:r>
            <a:r>
              <a:rPr lang="en-US" sz="1100" dirty="0">
                <a:latin typeface="Franklin Gothic Book" panose="020B0503020102020204" pitchFamily="34" charset="0"/>
              </a:rPr>
              <a:t>%</a:t>
            </a:r>
            <a:r>
              <a:rPr lang="ru-RU" sz="1100" dirty="0">
                <a:latin typeface="Franklin Gothic Book" panose="020B0503020102020204" pitchFamily="34" charset="0"/>
              </a:rPr>
              <a:t> за пользование финансированием</a:t>
            </a: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DF34129A-3A5A-47F5-BD24-3F328628CDD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675" y="136779"/>
            <a:ext cx="3251810" cy="71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316850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030" y="-1"/>
            <a:ext cx="501597" cy="6858001"/>
          </a:xfrm>
          <a:prstGeom prst="rect">
            <a:avLst/>
          </a:prstGeom>
        </p:spPr>
      </p:pic>
      <p:pic>
        <p:nvPicPr>
          <p:cNvPr id="22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9698" y="6257377"/>
            <a:ext cx="420259" cy="361788"/>
          </a:xfrm>
          <a:prstGeom prst="rect">
            <a:avLst/>
          </a:prstGeom>
        </p:spPr>
      </p:pic>
      <p:sp>
        <p:nvSpPr>
          <p:cNvPr id="23" name="TextBox 11"/>
          <p:cNvSpPr txBox="1"/>
          <p:nvPr/>
        </p:nvSpPr>
        <p:spPr>
          <a:xfrm>
            <a:off x="972149" y="282087"/>
            <a:ext cx="5017684" cy="553980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ru-RU" sz="3000" b="1" dirty="0">
                <a:solidFill>
                  <a:srgbClr val="1D427C"/>
                </a:solidFill>
                <a:latin typeface="Franklin Gothic Medium" panose="020B0603020102020204" pitchFamily="34" charset="0"/>
                <a:ea typeface="Lato" pitchFamily="34" charset="0"/>
                <a:cs typeface="Lato" pitchFamily="34" charset="0"/>
              </a:rPr>
              <a:t>Условия финансирования</a:t>
            </a:r>
            <a:endParaRPr lang="id-ID" sz="3000" b="1" dirty="0">
              <a:solidFill>
                <a:srgbClr val="1D427C"/>
              </a:solidFill>
              <a:latin typeface="Franklin Gothic Medium" panose="020B0603020102020204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8720" y="1635760"/>
            <a:ext cx="9692640" cy="3716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</a:pPr>
            <a:r>
              <a:rPr lang="ru-RU" dirty="0">
                <a:latin typeface="Franklin Gothic Book" panose="020B0503020102020204" pitchFamily="34" charset="0"/>
                <a:ea typeface="Calibri" panose="020F0502020204030204" pitchFamily="34" charset="0"/>
              </a:rPr>
              <a:t>Аванс от 20% до 49%</a:t>
            </a:r>
          </a:p>
          <a:p>
            <a:pPr marL="447675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</a:pPr>
            <a:r>
              <a:rPr lang="ru-RU" dirty="0">
                <a:latin typeface="Franklin Gothic Book" panose="020B0503020102020204" pitchFamily="34" charset="0"/>
              </a:rPr>
              <a:t>Срок лизинга 12 – 36 месяцев</a:t>
            </a:r>
          </a:p>
          <a:p>
            <a:pPr marL="447675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</a:pPr>
            <a:r>
              <a:rPr lang="ru-RU" dirty="0">
                <a:latin typeface="Franklin Gothic Book" panose="020B0503020102020204" pitchFamily="34" charset="0"/>
              </a:rPr>
              <a:t>Минимальная сумма сделки 450 тыс. рублей</a:t>
            </a:r>
          </a:p>
          <a:p>
            <a:pPr marL="447675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</a:pPr>
            <a:r>
              <a:rPr lang="ru-RU" dirty="0">
                <a:latin typeface="Franklin Gothic Book" panose="020B0503020102020204" pitchFamily="34" charset="0"/>
              </a:rPr>
              <a:t>Гарантируем индивидуальный подход к каждому вашему клиенту – решение о финансировании принимает человек, а не «машина», поэтому мы учитываем особенности</a:t>
            </a:r>
          </a:p>
          <a:p>
            <a:pPr marL="447675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Мы финансируем 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любой вид оборудования</a:t>
            </a:r>
          </a:p>
          <a:p>
            <a:pPr marL="447675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</a:rPr>
              <a:t>Мы финансируем 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</a:rPr>
              <a:t>б/у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</a:rPr>
              <a:t>оборудование</a:t>
            </a:r>
          </a:p>
          <a:p>
            <a:pPr marL="447675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Мы финансируем 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передвижное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и 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прицепное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оборудование</a:t>
            </a:r>
          </a:p>
          <a:p>
            <a:pPr marL="447675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</a:pPr>
            <a:endParaRPr lang="ru-RU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47675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7675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</a:pPr>
            <a:endParaRPr lang="ru-RU" dirty="0">
              <a:latin typeface="Franklin Gothic Book" panose="020B05030201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9D9A300-8DED-4761-86B2-4B2ABDC402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160" y="238835"/>
            <a:ext cx="3251810" cy="71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659102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044190" y="1378750"/>
            <a:ext cx="10131810" cy="4445938"/>
          </a:xfrm>
          <a:prstGeom prst="rect">
            <a:avLst/>
          </a:prstGeom>
          <a:noFill/>
        </p:spPr>
        <p:txBody>
          <a:bodyPr wrap="square" lIns="122063" tIns="61031" rIns="192225" bIns="48057" numCol="1" spcCol="480564">
            <a:noAutofit/>
          </a:bodyPr>
          <a:lstStyle/>
          <a:p>
            <a:pPr marL="447675" lvl="0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  <a:defRPr/>
            </a:pPr>
            <a:r>
              <a:rPr lang="ru-RU" dirty="0"/>
              <a:t>С </a:t>
            </a:r>
            <a:r>
              <a:rPr lang="ru-RU" dirty="0">
                <a:latin typeface="Franklin Gothic Book" panose="020B0503020102020204" pitchFamily="34" charset="0"/>
              </a:rPr>
              <a:t>помощью лизинга может в короткие сроки ввести оборудование в эксплуатацию и получать дополнительную прибыль при равномерной долговой нагрузке на бизнес.</a:t>
            </a:r>
          </a:p>
          <a:p>
            <a:pPr marL="447675" lvl="0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Franklin Gothic Book" panose="020B0503020102020204" pitchFamily="34" charset="0"/>
              </a:rPr>
              <a:t>Получает налоговые преференции (выплаты по договору лизинга относятся на себестоимость, сумма НДС по договору ставится к зачету, в результате ускоренной амортизации налог на имущество уменьшается в несколько раз).</a:t>
            </a:r>
          </a:p>
          <a:p>
            <a:pPr marL="447675" lvl="0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Franklin Gothic Book" panose="020B0503020102020204" pitchFamily="34" charset="0"/>
              </a:rPr>
              <a:t>Снижает уровень кредитной нагрузки и улучшает структуру бухгалтерской отчетности, поскольку сумма договора лизинга не увеличивает кредиторскую задолженность.</a:t>
            </a:r>
          </a:p>
          <a:p>
            <a:pPr marL="447675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Franklin Gothic Book" panose="020B0503020102020204" pitchFamily="34" charset="0"/>
              </a:rPr>
              <a:t>Все документы по сделке можно оформить дистанционно, в </a:t>
            </a:r>
            <a:r>
              <a:rPr lang="ru-RU" dirty="0" err="1">
                <a:latin typeface="Franklin Gothic Book" panose="020B0503020102020204" pitchFamily="34" charset="0"/>
              </a:rPr>
              <a:t>т.ч</a:t>
            </a:r>
            <a:r>
              <a:rPr lang="ru-RU" dirty="0">
                <a:latin typeface="Franklin Gothic Book" panose="020B0503020102020204" pitchFamily="34" charset="0"/>
              </a:rPr>
              <a:t>. договор лизинга.</a:t>
            </a:r>
          </a:p>
          <a:p>
            <a:pPr marL="447675" indent="-447675"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Franklin Gothic Book" panose="020B0503020102020204" pitchFamily="34" charset="0"/>
              </a:rPr>
              <a:t>В МК Лизинг % одобрения сделок выше чем в банках.</a:t>
            </a:r>
          </a:p>
          <a:p>
            <a:pPr lvl="0"/>
            <a:endParaRPr lang="ru-RU" dirty="0"/>
          </a:p>
          <a:p>
            <a:pPr marL="447675" indent="-447675">
              <a:lnSpc>
                <a:spcPct val="120000"/>
              </a:lnSpc>
              <a:spcAft>
                <a:spcPts val="500"/>
              </a:spcAft>
              <a:buClr>
                <a:srgbClr val="0B7734"/>
              </a:buClr>
              <a:buSzPct val="180000"/>
              <a:buFont typeface="Wingdings" panose="05000000000000000000" pitchFamily="2" charset="2"/>
              <a:buChar char="ü"/>
              <a:defRPr/>
            </a:pPr>
            <a:endParaRPr lang="ru-RU" dirty="0">
              <a:latin typeface="Franklin Gothic Book" panose="020B0503020102020204" pitchFamily="34" charset="0"/>
            </a:endParaRPr>
          </a:p>
        </p:txBody>
      </p:sp>
      <p:pic>
        <p:nvPicPr>
          <p:cNvPr id="1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030" y="-1"/>
            <a:ext cx="501597" cy="6858001"/>
          </a:xfrm>
          <a:prstGeom prst="rect">
            <a:avLst/>
          </a:prstGeom>
        </p:spPr>
      </p:pic>
      <p:pic>
        <p:nvPicPr>
          <p:cNvPr id="22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9698" y="6257377"/>
            <a:ext cx="420259" cy="361788"/>
          </a:xfrm>
          <a:prstGeom prst="rect">
            <a:avLst/>
          </a:prstGeom>
        </p:spPr>
      </p:pic>
      <p:sp>
        <p:nvSpPr>
          <p:cNvPr id="23" name="TextBox 11"/>
          <p:cNvSpPr txBox="1"/>
          <p:nvPr/>
        </p:nvSpPr>
        <p:spPr>
          <a:xfrm>
            <a:off x="1018547" y="282087"/>
            <a:ext cx="4834172" cy="553980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pPr algn="ctr"/>
            <a:r>
              <a:rPr lang="ru-RU" sz="3000" b="1" dirty="0">
                <a:solidFill>
                  <a:srgbClr val="1D427C"/>
                </a:solidFill>
                <a:latin typeface="Franklin Gothic Medium" panose="020B0603020102020204" pitchFamily="34" charset="0"/>
                <a:ea typeface="Lato" pitchFamily="34" charset="0"/>
                <a:cs typeface="Lato" pitchFamily="34" charset="0"/>
              </a:rPr>
              <a:t>Преимущества для клиента</a:t>
            </a:r>
            <a:endParaRPr lang="id-ID" sz="3000" b="1" dirty="0">
              <a:solidFill>
                <a:srgbClr val="1D427C"/>
              </a:solidFill>
              <a:latin typeface="Franklin Gothic Medium" panose="020B0603020102020204" pitchFamily="34" charset="0"/>
              <a:ea typeface="Lato" pitchFamily="34" charset="0"/>
              <a:cs typeface="Lato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CE97D17-2F38-45FD-B336-1521462D47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1377" y="120162"/>
            <a:ext cx="3251810" cy="71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736901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030" y="-1"/>
            <a:ext cx="501597" cy="6858001"/>
          </a:xfrm>
          <a:prstGeom prst="rect">
            <a:avLst/>
          </a:prstGeom>
        </p:spPr>
      </p:pic>
      <p:pic>
        <p:nvPicPr>
          <p:cNvPr id="22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9698" y="6257377"/>
            <a:ext cx="420259" cy="3617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98874" y="1389510"/>
            <a:ext cx="10326687" cy="3009770"/>
          </a:xfrm>
          <a:prstGeom prst="rect">
            <a:avLst/>
          </a:prstGeom>
          <a:noFill/>
        </p:spPr>
        <p:txBody>
          <a:bodyPr wrap="square" lIns="122063" tIns="61031" rIns="192225" bIns="48057" numCol="1" spcCol="480564">
            <a:no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ru-RU" dirty="0">
                <a:latin typeface="Franklin Gothic Book" panose="020B0503020102020204" pitchFamily="34" charset="0"/>
              </a:rPr>
              <a:t>Хотите сделать свои продукты более доступными для клиентов?</a:t>
            </a:r>
          </a:p>
          <a:p>
            <a:pPr algn="just">
              <a:lnSpc>
                <a:spcPct val="120000"/>
              </a:lnSpc>
              <a:defRPr/>
            </a:pPr>
            <a:r>
              <a:rPr lang="ru-RU" dirty="0">
                <a:latin typeface="Franklin Gothic Book" panose="020B0503020102020204" pitchFamily="34" charset="0"/>
              </a:rPr>
              <a:t>Сообщите об этом своему менеджеру любым удобным способом:</a:t>
            </a: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r>
              <a:rPr lang="en-US" sz="1400" dirty="0">
                <a:latin typeface="Myriad Pro" pitchFamily="34" charset="0"/>
                <a:ea typeface="Lato" pitchFamily="34" charset="0"/>
                <a:cs typeface="Lato" pitchFamily="34" charset="0"/>
              </a:rPr>
              <a:t>       </a:t>
            </a:r>
          </a:p>
          <a:p>
            <a:pPr algn="just">
              <a:lnSpc>
                <a:spcPct val="120000"/>
              </a:lnSpc>
              <a:defRPr/>
            </a:pPr>
            <a:endParaRPr lang="en-US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en-US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r>
              <a:rPr lang="en-US" sz="1400" dirty="0">
                <a:latin typeface="Myriad Pr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ru-RU" sz="1400" dirty="0">
                <a:latin typeface="Myriad Pro" pitchFamily="34" charset="0"/>
                <a:ea typeface="Lato" pitchFamily="34" charset="0"/>
                <a:cs typeface="Lato" pitchFamily="34" charset="0"/>
              </a:rPr>
              <a:t>       </a:t>
            </a:r>
            <a:r>
              <a:rPr lang="ru-RU" sz="1600" dirty="0">
                <a:latin typeface="Myriad Pro" pitchFamily="34" charset="0"/>
                <a:ea typeface="Lato" pitchFamily="34" charset="0"/>
                <a:cs typeface="Lato" pitchFamily="34" charset="0"/>
              </a:rPr>
              <a:t>8 800 505-88-32</a:t>
            </a:r>
            <a:r>
              <a:rPr lang="en-US" sz="1600" dirty="0">
                <a:latin typeface="Myriad Pr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en-US" sz="2000" dirty="0">
                <a:solidFill>
                  <a:srgbClr val="0B7734"/>
                </a:solidFill>
                <a:latin typeface="Myriad Pro" pitchFamily="34" charset="0"/>
                <a:ea typeface="Lato" pitchFamily="34" charset="0"/>
                <a:cs typeface="Lato" pitchFamily="34" charset="0"/>
              </a:rPr>
              <a:t>|</a:t>
            </a:r>
            <a:r>
              <a:rPr lang="en-US" sz="1600" dirty="0">
                <a:latin typeface="Myriad Pro" pitchFamily="34" charset="0"/>
                <a:ea typeface="Lato" pitchFamily="34" charset="0"/>
                <a:cs typeface="Lato" pitchFamily="34" charset="0"/>
              </a:rPr>
              <a:t>            mkleasing.ru </a:t>
            </a:r>
            <a:r>
              <a:rPr lang="en-US" sz="2000" dirty="0">
                <a:solidFill>
                  <a:srgbClr val="0B7734"/>
                </a:solidFill>
                <a:latin typeface="Myriad Pro" pitchFamily="34" charset="0"/>
                <a:ea typeface="Lato" pitchFamily="34" charset="0"/>
                <a:cs typeface="Lato" pitchFamily="34" charset="0"/>
              </a:rPr>
              <a:t>|</a:t>
            </a: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marL="342900" indent="-342900" algn="just">
              <a:lnSpc>
                <a:spcPct val="120000"/>
              </a:lnSpc>
              <a:buAutoNum type="arabicPeriod"/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marL="285750" indent="-285750" algn="just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en-US" sz="1400" dirty="0">
              <a:latin typeface="Myriad Pr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68636" y="2547432"/>
            <a:ext cx="3286477" cy="17321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ru-RU" b="1" dirty="0" err="1">
                <a:latin typeface="Myriad Pro" pitchFamily="34" charset="0"/>
                <a:ea typeface="Lato" pitchFamily="34" charset="0"/>
                <a:cs typeface="Lato" pitchFamily="34" charset="0"/>
              </a:rPr>
              <a:t>Сульдин</a:t>
            </a:r>
            <a:r>
              <a:rPr lang="ru-RU" b="1" dirty="0">
                <a:latin typeface="Myriad Pro" pitchFamily="34" charset="0"/>
                <a:ea typeface="Lato" pitchFamily="34" charset="0"/>
                <a:cs typeface="Lato" pitchFamily="34" charset="0"/>
              </a:rPr>
              <a:t> Владимир</a:t>
            </a:r>
          </a:p>
          <a:p>
            <a:pPr algn="just">
              <a:lnSpc>
                <a:spcPct val="120000"/>
              </a:lnSpc>
              <a:defRPr/>
            </a:pPr>
            <a:r>
              <a:rPr lang="ru-RU" b="1" dirty="0">
                <a:latin typeface="Myriad Pro" pitchFamily="34" charset="0"/>
                <a:ea typeface="Lato" pitchFamily="34" charset="0"/>
                <a:cs typeface="Lato" pitchFamily="34" charset="0"/>
              </a:rPr>
              <a:t>8- 925 294 55 15</a:t>
            </a:r>
          </a:p>
          <a:p>
            <a:pPr algn="just">
              <a:lnSpc>
                <a:spcPct val="120000"/>
              </a:lnSpc>
              <a:defRPr/>
            </a:pPr>
            <a:r>
              <a:rPr lang="ru-RU" dirty="0">
                <a:latin typeface="Myriad Pro" pitchFamily="34" charset="0"/>
                <a:ea typeface="Lato" pitchFamily="34" charset="0"/>
                <a:cs typeface="Lato" pitchFamily="34" charset="0"/>
              </a:rPr>
              <a:t>+7 (49</a:t>
            </a:r>
            <a:r>
              <a:rPr lang="en-US" dirty="0">
                <a:latin typeface="Myriad Pro" pitchFamily="34" charset="0"/>
                <a:ea typeface="Lato" pitchFamily="34" charset="0"/>
                <a:cs typeface="Lato" pitchFamily="34" charset="0"/>
              </a:rPr>
              <a:t>9</a:t>
            </a:r>
            <a:r>
              <a:rPr lang="ru-RU" dirty="0">
                <a:latin typeface="Myriad Pro" pitchFamily="34" charset="0"/>
                <a:ea typeface="Lato" pitchFamily="34" charset="0"/>
                <a:cs typeface="Lato" pitchFamily="34" charset="0"/>
              </a:rPr>
              <a:t>) </a:t>
            </a:r>
            <a:r>
              <a:rPr lang="en-US" dirty="0">
                <a:latin typeface="Myriad Pro" pitchFamily="34" charset="0"/>
                <a:ea typeface="Lato" pitchFamily="34" charset="0"/>
                <a:cs typeface="Lato" pitchFamily="34" charset="0"/>
              </a:rPr>
              <a:t>955</a:t>
            </a:r>
            <a:r>
              <a:rPr lang="ru-RU" dirty="0">
                <a:latin typeface="Myriad Pro" pitchFamily="34" charset="0"/>
                <a:ea typeface="Lato" pitchFamily="34" charset="0"/>
                <a:cs typeface="Lato" pitchFamily="34" charset="0"/>
              </a:rPr>
              <a:t>-</a:t>
            </a:r>
            <a:r>
              <a:rPr lang="en-US" dirty="0">
                <a:latin typeface="Myriad Pro" pitchFamily="34" charset="0"/>
                <a:ea typeface="Lato" pitchFamily="34" charset="0"/>
                <a:cs typeface="Lato" pitchFamily="34" charset="0"/>
              </a:rPr>
              <a:t>56</a:t>
            </a:r>
            <a:r>
              <a:rPr lang="ru-RU" dirty="0">
                <a:latin typeface="Myriad Pro" pitchFamily="34" charset="0"/>
                <a:ea typeface="Lato" pitchFamily="34" charset="0"/>
                <a:cs typeface="Lato" pitchFamily="34" charset="0"/>
              </a:rPr>
              <a:t>-3</a:t>
            </a:r>
            <a:r>
              <a:rPr lang="en-US" dirty="0">
                <a:latin typeface="Myriad Pro" pitchFamily="34" charset="0"/>
                <a:ea typeface="Lato" pitchFamily="34" charset="0"/>
                <a:cs typeface="Lato" pitchFamily="34" charset="0"/>
              </a:rPr>
              <a:t>0</a:t>
            </a:r>
            <a:r>
              <a:rPr lang="ru-RU" dirty="0">
                <a:latin typeface="Myriad Pro" pitchFamily="34" charset="0"/>
                <a:ea typeface="Lato" pitchFamily="34" charset="0"/>
                <a:cs typeface="Lato" pitchFamily="34" charset="0"/>
              </a:rPr>
              <a:t>, доб. 2038</a:t>
            </a:r>
          </a:p>
          <a:p>
            <a:pPr algn="just">
              <a:lnSpc>
                <a:spcPct val="120000"/>
              </a:lnSpc>
              <a:defRPr/>
            </a:pPr>
            <a:r>
              <a:rPr lang="en-US" dirty="0">
                <a:latin typeface="Myriad Pro" pitchFamily="34" charset="0"/>
                <a:ea typeface="Lato" pitchFamily="34" charset="0"/>
                <a:cs typeface="Lato" pitchFamily="34" charset="0"/>
                <a:hlinkClick r:id="rId4"/>
              </a:rPr>
              <a:t>v.suldin@mkleasing.ru</a:t>
            </a:r>
            <a:endParaRPr lang="en-US" dirty="0">
              <a:latin typeface="Myriad Pro" pitchFamily="34" charset="0"/>
              <a:ea typeface="Lato" pitchFamily="34" charset="0"/>
              <a:cs typeface="Lato" pitchFamily="34" charset="0"/>
            </a:endParaRPr>
          </a:p>
          <a:p>
            <a:pPr algn="just">
              <a:lnSpc>
                <a:spcPct val="120000"/>
              </a:lnSpc>
              <a:defRPr/>
            </a:pPr>
            <a:endParaRPr lang="ru-RU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60" y="5142480"/>
            <a:ext cx="36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9174" y="5034480"/>
            <a:ext cx="576000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6208C3D8-21B8-4D57-A215-4B7C633AE7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950" y="38716"/>
            <a:ext cx="3251810" cy="71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1119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9603</TotalTime>
  <Words>520</Words>
  <Application>Microsoft Office PowerPoint</Application>
  <PresentationFormat>Широкоэкранный</PresentationFormat>
  <Paragraphs>64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Franklin Gothic Medium</vt:lpstr>
      <vt:lpstr>Myriad Pro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Guerra</dc:creator>
  <cp:lastModifiedBy>Евгения Лабзина</cp:lastModifiedBy>
  <cp:revision>195</cp:revision>
  <dcterms:created xsi:type="dcterms:W3CDTF">2018-03-08T17:41:13Z</dcterms:created>
  <dcterms:modified xsi:type="dcterms:W3CDTF">2022-06-06T19:08:09Z</dcterms:modified>
</cp:coreProperties>
</file>